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9" r:id="rId2"/>
    <p:sldId id="380" r:id="rId3"/>
    <p:sldId id="366" r:id="rId4"/>
    <p:sldId id="336" r:id="rId5"/>
    <p:sldId id="356" r:id="rId6"/>
    <p:sldId id="335" r:id="rId7"/>
    <p:sldId id="353" r:id="rId8"/>
    <p:sldId id="355" r:id="rId9"/>
    <p:sldId id="358" r:id="rId10"/>
    <p:sldId id="379" r:id="rId11"/>
    <p:sldId id="360" r:id="rId12"/>
    <p:sldId id="354" r:id="rId13"/>
    <p:sldId id="357" r:id="rId14"/>
    <p:sldId id="361" r:id="rId15"/>
    <p:sldId id="362" r:id="rId16"/>
    <p:sldId id="400" r:id="rId17"/>
    <p:sldId id="401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329" r:id="rId31"/>
    <p:sldId id="333" r:id="rId32"/>
    <p:sldId id="323" r:id="rId33"/>
    <p:sldId id="415" r:id="rId34"/>
    <p:sldId id="398" r:id="rId35"/>
    <p:sldId id="416" r:id="rId36"/>
    <p:sldId id="417" r:id="rId37"/>
    <p:sldId id="418" r:id="rId38"/>
    <p:sldId id="419" r:id="rId39"/>
    <p:sldId id="420" r:id="rId40"/>
    <p:sldId id="421" r:id="rId41"/>
    <p:sldId id="423" r:id="rId42"/>
    <p:sldId id="425" r:id="rId43"/>
    <p:sldId id="424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22" r:id="rId54"/>
    <p:sldId id="325" r:id="rId55"/>
    <p:sldId id="334" r:id="rId56"/>
    <p:sldId id="369" r:id="rId57"/>
    <p:sldId id="378" r:id="rId58"/>
    <p:sldId id="319" r:id="rId59"/>
    <p:sldId id="347" r:id="rId60"/>
    <p:sldId id="321" r:id="rId61"/>
    <p:sldId id="320" r:id="rId6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3" autoAdjust="0"/>
    <p:restoredTop sz="68578" autoAdjust="0"/>
  </p:normalViewPr>
  <p:slideViewPr>
    <p:cSldViewPr snapToGrid="0">
      <p:cViewPr varScale="1">
        <p:scale>
          <a:sx n="83" d="100"/>
          <a:sy n="83" d="100"/>
        </p:scale>
        <p:origin x="166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実装</a:t>
            </a:r>
            <a:r>
              <a:rPr kumimoji="1" lang="en-US" altLang="ja-JP" dirty="0" err="1" smtClean="0"/>
              <a:t>todo</a:t>
            </a: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Nonlinearfilters.py</a:t>
            </a:r>
          </a:p>
          <a:p>
            <a:r>
              <a:rPr kumimoji="1" lang="en-US" altLang="ja-JP" dirty="0" err="1" smtClean="0"/>
              <a:t>frequencyfiltering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 smtClean="0"/>
              <a:t>sin </a:t>
            </a:r>
            <a:r>
              <a:rPr kumimoji="1" lang="en-US" altLang="ja-JP" baseline="0" dirty="0" smtClean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 smtClean="0"/>
              <a:t>sin </a:t>
            </a:r>
            <a:r>
              <a:rPr kumimoji="1" lang="en-US" altLang="ja-JP" baseline="0" dirty="0" smtClean="0"/>
              <a:t>θ sin φ  = ½(-cos (θ + φ)  + cos (θ - φ) )</a:t>
            </a:r>
            <a:endParaRPr kumimoji="1" lang="en-US" altLang="ja-JP" dirty="0" smtClean="0"/>
          </a:p>
          <a:p>
            <a:r>
              <a:rPr kumimoji="1" lang="en-US" altLang="ja-JP" dirty="0" smtClean="0"/>
              <a:t>cos </a:t>
            </a:r>
            <a:r>
              <a:rPr kumimoji="1" lang="en-US" altLang="ja-JP" baseline="0" dirty="0" smtClean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先と比べてマイナス部分が生まれている．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複素数でない表現では何でマイナス部分の項はいないんだっけ？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76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708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</a:t>
                </a:r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</a:t>
                </a:r>
                <a:r>
                  <a:rPr lang="ja-JP" altLang="en-US" sz="1300" dirty="0"/>
                  <a:t>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</a:t>
                </a:r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</a:t>
                </a:r>
                <a:r>
                  <a:rPr lang="ja-JP" altLang="en-US" sz="1300" dirty="0"/>
                  <a:t>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1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11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188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548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dirty="0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25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640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</a:t>
                </a:r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</a:t>
                </a:r>
                <a:r>
                  <a:rPr lang="ja-JP" altLang="en-US" sz="1300" dirty="0"/>
                  <a:t>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300" i="1">
                        <a:latin typeface="Cambria Math"/>
                      </a:rPr>
                      <m:t>2</m:t>
                    </m:r>
                    <m:r>
                      <a:rPr lang="en-US" altLang="ja-JP" sz="1300" i="1">
                        <a:latin typeface="Cambria Math"/>
                      </a:rPr>
                      <m:t>𝜋</m:t>
                    </m:r>
                    <m:r>
                      <a:rPr lang="en-US" altLang="ja-JP" sz="1300" i="1">
                        <a:latin typeface="Cambria Math"/>
                      </a:rPr>
                      <m:t>𝑙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ja-JP" sz="1300" dirty="0"/>
                  <a:t> </a:t>
                </a:r>
              </a:p>
              <a:p>
                <a:r>
                  <a:rPr lang="ja-JP" altLang="en-US" sz="1300" dirty="0"/>
                  <a:t>位相について↑の変形が成り立つので、</a:t>
                </a:r>
                <a:r>
                  <a:rPr lang="en-US" altLang="ja-JP" sz="1300" dirty="0"/>
                  <a:t>k=1</a:t>
                </a:r>
                <a:r>
                  <a:rPr lang="ja-JP" altLang="en-US" sz="1300" dirty="0"/>
                  <a:t>と</a:t>
                </a:r>
                <a:r>
                  <a:rPr lang="en-US" altLang="ja-JP" sz="1300" dirty="0"/>
                  <a:t>k=N-1</a:t>
                </a:r>
                <a:r>
                  <a:rPr lang="ja-JP" altLang="en-US" sz="1300" dirty="0"/>
                  <a:t>は位相が逆転しているだけ</a:t>
                </a:r>
                <a:endParaRPr lang="en-US" altLang="ja-JP" sz="1300" dirty="0"/>
              </a:p>
              <a:p>
                <a:endParaRPr lang="ja-JP" altLang="en-US" sz="1300" dirty="0"/>
              </a:p>
              <a:p>
                <a:endParaRPr kumimoji="1" lang="en-US" altLang="ja-JP" dirty="0" smtClean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300" i="1">
                        <a:latin typeface="Cambria Math"/>
                      </a:rPr>
                      <m:t>2</m:t>
                    </m:r>
                    <m:r>
                      <a:rPr lang="en-US" altLang="ja-JP" sz="1300" i="1">
                        <a:latin typeface="Cambria Math"/>
                      </a:rPr>
                      <m:t>𝜋</m:t>
                    </m:r>
                    <m:r>
                      <a:rPr lang="en-US" altLang="ja-JP" sz="1300" i="1">
                        <a:latin typeface="Cambria Math"/>
                      </a:rPr>
                      <m:t>𝑙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300" dirty="0"/>
                  <a:t> </a:t>
                </a:r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N=5, 0, 1~4, 2~3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N=6, 0, 1~5, 2~4, 3 </a:t>
                </a:r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</a:t>
                </a:r>
                <a:r>
                  <a:rPr kumimoji="1" lang="ja-JP" altLang="en-US" sz="1200" dirty="0" smtClean="0"/>
                  <a:t>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(𝑁−1)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  <a:endParaRPr kumimoji="1" lang="en-US" altLang="ja-JP" sz="1200" dirty="0" smtClean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講義中に各種ノイズの聞き比べをやったところ、本当に反応が薄かった</a:t>
            </a:r>
            <a:r>
              <a:rPr kumimoji="1" lang="ja-JP" altLang="en-US" dirty="0" err="1" smtClean="0"/>
              <a:t>。。。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（もう一回だけやってみておなじ感じなら削除していいかも</a:t>
            </a:r>
            <a:r>
              <a:rPr kumimoji="1" lang="ja-JP" altLang="en-US" dirty="0" err="1" smtClean="0"/>
              <a:t>、、、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2017/9/3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45.png"/><Relationship Id="rId7" Type="http://schemas.openxmlformats.org/officeDocument/2006/relationships/image" Target="../media/image610.png"/><Relationship Id="rId12" Type="http://schemas.openxmlformats.org/officeDocument/2006/relationships/image" Target="../media/image11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image" Target="../media/image1010.png"/><Relationship Id="rId5" Type="http://schemas.openxmlformats.org/officeDocument/2006/relationships/image" Target="../media/image412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200.png"/><Relationship Id="rId3" Type="http://schemas.openxmlformats.org/officeDocument/2006/relationships/image" Target="../media/image47.png"/><Relationship Id="rId7" Type="http://schemas.openxmlformats.org/officeDocument/2006/relationships/image" Target="../media/image170.png"/><Relationship Id="rId12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80.png"/><Relationship Id="rId5" Type="http://schemas.openxmlformats.org/officeDocument/2006/relationships/image" Target="../media/image150.png"/><Relationship Id="rId10" Type="http://schemas.openxmlformats.org/officeDocument/2006/relationships/image" Target="../media/image1111.png"/><Relationship Id="rId4" Type="http://schemas.openxmlformats.org/officeDocument/2006/relationships/image" Target="../media/image140.png"/><Relationship Id="rId9" Type="http://schemas.openxmlformats.org/officeDocument/2006/relationships/image" Target="../media/image10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49.png"/><Relationship Id="rId7" Type="http://schemas.openxmlformats.org/officeDocument/2006/relationships/image" Target="../media/image910.png"/><Relationship Id="rId12" Type="http://schemas.openxmlformats.org/officeDocument/2006/relationships/image" Target="../media/image2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240.png"/><Relationship Id="rId10" Type="http://schemas.openxmlformats.org/officeDocument/2006/relationships/image" Target="../media/image250.png"/><Relationship Id="rId4" Type="http://schemas.openxmlformats.org/officeDocument/2006/relationships/image" Target="../media/image230.png"/><Relationship Id="rId9" Type="http://schemas.openxmlformats.org/officeDocument/2006/relationships/image" Target="../media/image1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1.png"/><Relationship Id="rId7" Type="http://schemas.openxmlformats.org/officeDocument/2006/relationships/image" Target="../media/image910.png"/><Relationship Id="rId12" Type="http://schemas.openxmlformats.org/officeDocument/2006/relationships/image" Target="../media/image2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290.png"/><Relationship Id="rId10" Type="http://schemas.openxmlformats.org/officeDocument/2006/relationships/image" Target="../media/image250.png"/><Relationship Id="rId4" Type="http://schemas.openxmlformats.org/officeDocument/2006/relationships/image" Target="../media/image280.png"/><Relationship Id="rId9" Type="http://schemas.openxmlformats.org/officeDocument/2006/relationships/image" Target="../media/image1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461.png"/><Relationship Id="rId3" Type="http://schemas.openxmlformats.org/officeDocument/2006/relationships/image" Target="../media/image53.png"/><Relationship Id="rId21" Type="http://schemas.openxmlformats.org/officeDocument/2006/relationships/image" Target="../media/image49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52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522.png"/><Relationship Id="rId5" Type="http://schemas.openxmlformats.org/officeDocument/2006/relationships/image" Target="../media/image55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60.png"/><Relationship Id="rId19" Type="http://schemas.openxmlformats.org/officeDocument/2006/relationships/image" Target="../media/image47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690.png"/><Relationship Id="rId3" Type="http://schemas.openxmlformats.org/officeDocument/2006/relationships/image" Target="../media/image64.png"/><Relationship Id="rId21" Type="http://schemas.openxmlformats.org/officeDocument/2006/relationships/image" Target="../media/image72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680.png"/><Relationship Id="rId25" Type="http://schemas.openxmlformats.org/officeDocument/2006/relationships/image" Target="../media/image76.png"/><Relationship Id="rId2" Type="http://schemas.openxmlformats.org/officeDocument/2006/relationships/image" Target="../media/image52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75.png"/><Relationship Id="rId5" Type="http://schemas.openxmlformats.org/officeDocument/2006/relationships/image" Target="../media/image66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71.png"/><Relationship Id="rId19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0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3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image" Target="../media/image4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3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2.png"/><Relationship Id="rId5" Type="http://schemas.openxmlformats.org/officeDocument/2006/relationships/image" Target="../media/image341.png"/><Relationship Id="rId4" Type="http://schemas.openxmlformats.org/officeDocument/2006/relationships/image" Target="../media/image3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20.png"/><Relationship Id="rId7" Type="http://schemas.openxmlformats.org/officeDocument/2006/relationships/image" Target="../media/image6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.png"/><Relationship Id="rId4" Type="http://schemas.openxmlformats.org/officeDocument/2006/relationships/image" Target="../media/image11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23.png"/><Relationship Id="rId18" Type="http://schemas.openxmlformats.org/officeDocument/2006/relationships/image" Target="../media/image125.png"/><Relationship Id="rId26" Type="http://schemas.openxmlformats.org/officeDocument/2006/relationships/image" Target="../media/image21.png"/><Relationship Id="rId39" Type="http://schemas.openxmlformats.org/officeDocument/2006/relationships/image" Target="../media/image142.png"/><Relationship Id="rId3" Type="http://schemas.openxmlformats.org/officeDocument/2006/relationships/image" Target="../media/image10.png"/><Relationship Id="rId21" Type="http://schemas.openxmlformats.org/officeDocument/2006/relationships/image" Target="../media/image18.png"/><Relationship Id="rId34" Type="http://schemas.openxmlformats.org/officeDocument/2006/relationships/image" Target="../media/image136.png"/><Relationship Id="rId42" Type="http://schemas.openxmlformats.org/officeDocument/2006/relationships/image" Target="../media/image97.png"/><Relationship Id="rId47" Type="http://schemas.openxmlformats.org/officeDocument/2006/relationships/image" Target="../media/image1020.png"/><Relationship Id="rId7" Type="http://schemas.openxmlformats.org/officeDocument/2006/relationships/image" Target="../media/image730.png"/><Relationship Id="rId12" Type="http://schemas.openxmlformats.org/officeDocument/2006/relationships/image" Target="../media/image122.png"/><Relationship Id="rId17" Type="http://schemas.openxmlformats.org/officeDocument/2006/relationships/image" Target="../media/image124.png"/><Relationship Id="rId25" Type="http://schemas.openxmlformats.org/officeDocument/2006/relationships/image" Target="../media/image129.png"/><Relationship Id="rId33" Type="http://schemas.openxmlformats.org/officeDocument/2006/relationships/image" Target="../media/image135.png"/><Relationship Id="rId38" Type="http://schemas.openxmlformats.org/officeDocument/2006/relationships/image" Target="../media/image141.png"/><Relationship Id="rId46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20" Type="http://schemas.openxmlformats.org/officeDocument/2006/relationships/image" Target="../media/image15.png"/><Relationship Id="rId29" Type="http://schemas.openxmlformats.org/officeDocument/2006/relationships/image" Target="../media/image131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13.png"/><Relationship Id="rId24" Type="http://schemas.openxmlformats.org/officeDocument/2006/relationships/image" Target="../media/image128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3.png"/><Relationship Id="rId45" Type="http://schemas.openxmlformats.org/officeDocument/2006/relationships/image" Target="../media/image100.png"/><Relationship Id="rId5" Type="http://schemas.openxmlformats.org/officeDocument/2006/relationships/image" Target="../media/image711.png"/><Relationship Id="rId15" Type="http://schemas.openxmlformats.org/officeDocument/2006/relationships/image" Target="../media/image16.png"/><Relationship Id="rId23" Type="http://schemas.openxmlformats.org/officeDocument/2006/relationships/image" Target="../media/image127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2.png"/><Relationship Id="rId19" Type="http://schemas.openxmlformats.org/officeDocument/2006/relationships/image" Target="../media/image126.png"/><Relationship Id="rId31" Type="http://schemas.openxmlformats.org/officeDocument/2006/relationships/image" Target="../media/image133.png"/><Relationship Id="rId44" Type="http://schemas.openxmlformats.org/officeDocument/2006/relationships/image" Target="../media/image99.png"/><Relationship Id="rId4" Type="http://schemas.openxmlformats.org/officeDocument/2006/relationships/image" Target="../media/image121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98.png"/><Relationship Id="rId48" Type="http://schemas.openxmlformats.org/officeDocument/2006/relationships/image" Target="../media/image10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../media/image1090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5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580.png"/><Relationship Id="rId4" Type="http://schemas.openxmlformats.org/officeDocument/2006/relationships/image" Target="../media/image461.png"/><Relationship Id="rId9" Type="http://schemas.openxmlformats.org/officeDocument/2006/relationships/image" Target="../media/image4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461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12.png"/><Relationship Id="rId4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60.png"/><Relationship Id="rId7" Type="http://schemas.openxmlformats.org/officeDocument/2006/relationships/image" Target="../media/image621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50.png"/><Relationship Id="rId5" Type="http://schemas.openxmlformats.org/officeDocument/2006/relationships/image" Target="../media/image581.png"/><Relationship Id="rId10" Type="http://schemas.openxmlformats.org/officeDocument/2006/relationships/image" Target="../media/image146.png"/><Relationship Id="rId4" Type="http://schemas.openxmlformats.org/officeDocument/2006/relationships/image" Target="../media/image570.png"/><Relationship Id="rId9" Type="http://schemas.openxmlformats.org/officeDocument/2006/relationships/image" Target="../media/image6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余談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ノイズ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ノイズ（雑音）には，それが含む周波数の分布に応じて特定の名前が付いたものがある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3001108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3009900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3018691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753072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912801" y="119938"/>
            <a:ext cx="2142638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FourieSound.py</a:t>
            </a:r>
            <a:endParaRPr lang="ja-JP" altLang="en-US" sz="2400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周波数フィルタリング（音）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 smtClean="0"/>
              <a:t>Itunes</a:t>
            </a:r>
            <a:r>
              <a:rPr lang="ja-JP" altLang="en-US" dirty="0" smtClean="0"/>
              <a:t>のイコライザ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65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35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994418" y="184341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6685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9410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607917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560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08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46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79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034338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448282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22584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483294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790424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961971" y="6179235"/>
            <a:ext cx="2230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本当はもっと小さい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140946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まとめ：音・画像のフーリエ変換の概要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/>
          <a:lstStyle/>
          <a:p>
            <a:r>
              <a:rPr kumimoji="1" lang="ja-JP" altLang="en-US" dirty="0" smtClean="0"/>
              <a:t>フーリエ変換は，横軸時間の関数を横軸周波数の関数に変換する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逆フーリエ変換も</a:t>
            </a:r>
            <a:r>
              <a:rPr lang="ja-JP" altLang="en-US" dirty="0"/>
              <a:t>定義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次元フーリエ変換は画像へ適用できる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周波数空間でフィルタ処理すると，周波数に特化した信号処理が可能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44" y="3651552"/>
            <a:ext cx="4664098" cy="300217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2729" y="4205574"/>
            <a:ext cx="11473211" cy="733270"/>
          </a:xfrm>
        </p:spPr>
        <p:txBody>
          <a:bodyPr/>
          <a:lstStyle/>
          <a:p>
            <a:r>
              <a:rPr kumimoji="1" lang="ja-JP" altLang="en-US" b="1" dirty="0" smtClean="0"/>
              <a:t>フーリエ級数展開（の簡単な説明）</a:t>
            </a:r>
            <a:endParaRPr kumimoji="1" lang="ja-JP" altLang="en-US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142729" y="5028456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証明と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導出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の詳細は，信号処理の講義をとるか「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を参照してください．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</a:t>
            </a:r>
            <a:r>
              <a:rPr lang="ja-JP" altLang="en-US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負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049937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049937" cy="741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013069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013069" cy="7418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086807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086807" cy="741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2606" y="0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6658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82126" cy="1708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82126" cy="1708160"/>
              </a:xfrm>
              <a:prstGeom prst="rect">
                <a:avLst/>
              </a:prstGeom>
              <a:blipFill rotWithShape="0">
                <a:blip r:embed="rId10"/>
                <a:stretch>
                  <a:fillRect l="-29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 smtClean="0"/>
              <a:t>まあこれはいいですよね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 rotWithShape="0">
                <a:blip r:embed="rId4"/>
                <a:stretch>
                  <a:fillRect b="-23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 rotWithShape="0">
                <a:blip r:embed="rId5"/>
                <a:stretch>
                  <a:fillRect b="-23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 smtClean="0"/>
                  <a:t>T</a:t>
                </a:r>
                <a:r>
                  <a:rPr lang="ja-JP" altLang="en-US" dirty="0" smtClean="0"/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を基本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角</a:t>
                </a:r>
                <a:r>
                  <a:rPr kumimoji="1" lang="en-US" altLang="ja-JP" dirty="0" smtClean="0"/>
                  <a:t>)</a:t>
                </a:r>
                <a:r>
                  <a:rPr kumimoji="1" lang="ja-JP" altLang="en-US" dirty="0" smtClean="0"/>
                  <a:t>周波数と呼びます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 smtClean="0"/>
                  <a:t>[-</a:t>
                </a:r>
                <a:r>
                  <a:rPr lang="en-US" altLang="ja-JP" i="1" dirty="0" smtClean="0"/>
                  <a:t>T</a:t>
                </a:r>
                <a:r>
                  <a:rPr lang="en-US" altLang="ja-JP" dirty="0" smtClean="0"/>
                  <a:t>/2,T/2]</a:t>
                </a:r>
                <a:r>
                  <a:rPr lang="ja-JP" altLang="en-US" dirty="0" smtClean="0"/>
                  <a:t>でひと周期の波を取得できました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 rotWithShape="0">
                <a:blip r:embed="rId4"/>
                <a:stretch>
                  <a:fillRect l="-1207" t="-63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</a:t>
            </a:r>
            <a:r>
              <a:rPr lang="en-US" altLang="ja-JP" sz="3600" b="1" dirty="0" smtClean="0"/>
              <a:t>1</a:t>
            </a:r>
            <a:r>
              <a:rPr lang="ja-JP" altLang="en-US" sz="3600" b="1" dirty="0" err="1" smtClean="0"/>
              <a:t>、</a:t>
            </a:r>
            <a:r>
              <a:rPr lang="en-US" altLang="ja-JP" sz="3600" b="1" dirty="0" smtClean="0"/>
              <a:t>2017</a:t>
            </a:r>
            <a:r>
              <a:rPr lang="ja-JP" altLang="en-US" sz="3600" b="1" dirty="0" smtClean="0"/>
              <a:t>（後期）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09/26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デジタル画像とは，量子化と標本化，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10/03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デジタルカメラ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，人間の視覚，表色系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10/10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10/17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非線形フィルタ，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ハーフトーニング</a:t>
            </a:r>
            <a:endParaRPr lang="en-US" altLang="ja-JP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10/24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3 : </a:t>
            </a:r>
            <a:r>
              <a:rPr lang="ja-JP" altLang="en-US" sz="1800" dirty="0"/>
              <a:t>離散フーリエ</a:t>
            </a:r>
            <a:r>
              <a:rPr lang="ja-JP" altLang="en-US" sz="1800" dirty="0" smtClean="0"/>
              <a:t>変換と周波数フィルタリング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11/07	</a:t>
            </a:r>
            <a:r>
              <a:rPr lang="ja-JP" altLang="en-US" sz="1800" b="1" dirty="0">
                <a:solidFill>
                  <a:srgbClr val="FF0000"/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11/14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python</a:t>
            </a:r>
            <a:r>
              <a:rPr lang="ja-JP" altLang="en-US" sz="1800" dirty="0" smtClean="0"/>
              <a:t>入門　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 smtClean="0">
                <a:solidFill>
                  <a:srgbClr val="FF0000"/>
                </a:solidFill>
              </a:rPr>
              <a:t>演習室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11/21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11/28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12/05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</a:t>
            </a:r>
            <a:r>
              <a:rPr lang="en-US" altLang="ja-JP" sz="1800" dirty="0" smtClean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12/12	</a:t>
            </a:r>
            <a:r>
              <a:rPr lang="ja-JP" altLang="en-US" sz="1800" dirty="0"/>
              <a:t>画像の幾何変換１ </a:t>
            </a:r>
            <a:r>
              <a:rPr lang="en-US" altLang="ja-JP" sz="1800" dirty="0"/>
              <a:t>: </a:t>
            </a:r>
            <a:r>
              <a:rPr lang="ja-JP" altLang="en-US" sz="1800" dirty="0"/>
              <a:t>アファイン</a:t>
            </a:r>
            <a:r>
              <a:rPr lang="ja-JP" altLang="en-US" sz="1800" dirty="0" smtClean="0"/>
              <a:t>変換</a:t>
            </a:r>
            <a:r>
              <a:rPr lang="en-US" altLang="ja-JP" sz="1800" dirty="0" smtClean="0"/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三角関数の引数を２倍すると，周波数が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倍に、周期が</a:t>
            </a:r>
            <a:r>
              <a:rPr lang="en-US" altLang="ja-JP" dirty="0" smtClean="0"/>
              <a:t>1/2</a:t>
            </a:r>
            <a:r>
              <a:rPr lang="ja-JP" altLang="en-US" dirty="0" smtClean="0"/>
              <a:t>倍になります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三角関数の引数を</a:t>
            </a:r>
            <a:r>
              <a:rPr lang="en-US" altLang="ja-JP" dirty="0" smtClean="0"/>
              <a:t>3</a:t>
            </a:r>
            <a:r>
              <a:rPr lang="ja-JP" altLang="en-US" dirty="0" smtClean="0"/>
              <a:t>倍すると，周波数が</a:t>
            </a:r>
            <a:r>
              <a:rPr lang="en-US" altLang="ja-JP" dirty="0"/>
              <a:t>3</a:t>
            </a:r>
            <a:r>
              <a:rPr lang="ja-JP" altLang="en-US" dirty="0" smtClean="0"/>
              <a:t>倍に、周期が</a:t>
            </a:r>
            <a:r>
              <a:rPr lang="en-US" altLang="ja-JP" dirty="0" smtClean="0"/>
              <a:t>1/3</a:t>
            </a:r>
            <a:r>
              <a:rPr lang="ja-JP" altLang="en-US" dirty="0" smtClean="0"/>
              <a:t>倍になります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/>
              <a:t>こんな感じで基本周波数の整数倍の波を考える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/>
              <a:t>こんな感じで基本周波数の整数倍の波を考える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それぞれを定数倍する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（今回はランダムに）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で、それを全部足し合わせてみる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和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 smtClean="0"/>
              <a:t>フーリエ級数展開のとても簡単な説明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6805" y="854802"/>
            <a:ext cx="9463415" cy="182099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ja-JP" sz="2400" dirty="0" smtClean="0"/>
              <a:t>[-T/2,T/2]</a:t>
            </a:r>
            <a:r>
              <a:rPr lang="ja-JP" altLang="en-US" sz="2400" dirty="0" smtClean="0"/>
              <a:t>の周期関数は</a:t>
            </a:r>
            <a:r>
              <a:rPr lang="ja-JP" altLang="en-US" sz="2400" dirty="0"/>
              <a:t>，周期は</a:t>
            </a:r>
            <a:r>
              <a:rPr lang="en-US" altLang="ja-JP" sz="2400" dirty="0"/>
              <a:t>T/k (k</a:t>
            </a:r>
            <a:r>
              <a:rPr lang="ja-JP" altLang="en-US" sz="2400" dirty="0"/>
              <a:t>は正整数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の三角関数の重ね合わせに分解できる</a:t>
            </a:r>
            <a:endParaRPr lang="en-US" altLang="ja-JP" sz="24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ja-JP" altLang="en-US" sz="2400" dirty="0" smtClean="0"/>
              <a:t>合成後の周期関数を受け取ると，この合成後の波から合成前の各関数の係数を推定できる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kumimoji="1" lang="ja-JP" altLang="en-US" sz="2400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5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というのが分かる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 rotWithShape="0">
                <a:blip r:embed="rId19"/>
                <a:stretch>
                  <a:fillRect l="-971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フーリエ級数展開のとても簡単な説明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400" dirty="0" smtClean="0"/>
                  <a:t>(2)</a:t>
                </a:r>
                <a:r>
                  <a:rPr lang="ja-JP" altLang="en-US" sz="2400" dirty="0" smtClean="0"/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を</a:t>
                </a:r>
                <a:r>
                  <a:rPr lang="ja-JP" altLang="en-US" sz="2400" dirty="0"/>
                  <a:t>受け取ると，この合成後の波から合成前の各関数の係数を推定</a:t>
                </a:r>
                <a:r>
                  <a:rPr lang="ja-JP" altLang="en-US" sz="2400" dirty="0" smtClean="0"/>
                  <a:t>する </a:t>
                </a:r>
                <a:r>
                  <a:rPr lang="ja-JP" altLang="en-US" sz="2400" b="1" dirty="0" smtClean="0">
                    <a:solidFill>
                      <a:srgbClr val="FF0000"/>
                    </a:solidFill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 smtClean="0"/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r>
                  <a:rPr lang="ja-JP" altLang="en-US" sz="2400" dirty="0" smtClean="0"/>
                  <a:t>の係数を知りたい場合</a:t>
                </a:r>
                <a:r>
                  <a:rPr lang="en-US" altLang="ja-JP" sz="2400" dirty="0" smtClean="0"/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 smtClean="0"/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 smtClean="0"/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 smtClean="0"/>
                  <a:t> を</a:t>
                </a:r>
                <a:r>
                  <a:rPr lang="ja-JP" altLang="en-US" sz="2000" dirty="0" smtClean="0"/>
                  <a:t>掛けた関数を作る</a:t>
                </a:r>
                <a:endParaRPr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 smtClean="0"/>
                  <a:t>　　　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 smtClean="0"/>
                  <a:t>2) </a:t>
                </a:r>
                <a:r>
                  <a:rPr kumimoji="1" lang="ja-JP" altLang="en-US" sz="2000" dirty="0" smtClean="0"/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 smtClean="0"/>
                  <a:t> もかける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 smtClean="0"/>
                  <a:t>3) </a:t>
                </a:r>
                <a:r>
                  <a:rPr kumimoji="1" lang="ja-JP" altLang="en-US" sz="2000" dirty="0" smtClean="0"/>
                  <a:t>これを周期分だけ積分すると係数が得られる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 rotWithShape="0">
                <a:blip r:embed="rId2"/>
                <a:stretch>
                  <a:fillRect l="-941" t="-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 rotWithShape="0"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 rotWithShape="0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 rotWithShape="0"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 rotWithShape="0"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天下り</a:t>
            </a:r>
            <a:r>
              <a:rPr lang="ja-JP" altLang="en-US" sz="1800" dirty="0"/>
              <a:t>的</a:t>
            </a:r>
            <a:r>
              <a:rPr lang="ja-JP" altLang="en-US" sz="1800" dirty="0" smtClean="0"/>
              <a:t>な</a:t>
            </a:r>
            <a:r>
              <a:rPr lang="ja-JP" altLang="en-US" sz="1800" dirty="0"/>
              <a:t>説明</a:t>
            </a:r>
            <a:r>
              <a:rPr lang="ja-JP" altLang="en-US" sz="1800" dirty="0" smtClean="0"/>
              <a:t>で済みません．ここではそういう事実があると知っておいてください．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詳細な導出と証明は，信号処理の講義，または，</a:t>
            </a:r>
            <a:r>
              <a:rPr lang="en-US" altLang="ja-JP" sz="1800" dirty="0" smtClean="0"/>
              <a:t>『</a:t>
            </a:r>
            <a:r>
              <a:rPr lang="ja-JP" altLang="en-US" sz="1800" dirty="0" smtClean="0"/>
              <a:t>これなら分かる応用数学教室（金谷健一著）</a:t>
            </a:r>
            <a:r>
              <a:rPr lang="en-US" altLang="ja-JP" sz="1800" dirty="0" smtClean="0"/>
              <a:t>』</a:t>
            </a:r>
            <a:r>
              <a:rPr lang="ja-JP" altLang="en-US" sz="1800" dirty="0" smtClean="0"/>
              <a:t>を参照</a:t>
            </a:r>
            <a:endParaRPr lang="en-US" altLang="ja-JP" sz="1800" dirty="0" smtClean="0"/>
          </a:p>
          <a:p>
            <a:pPr marL="0" indent="0">
              <a:buNone/>
            </a:pP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 smtClean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b="1" dirty="0"/>
              <a:t>オイラ</a:t>
            </a:r>
            <a:r>
              <a:rPr kumimoji="1" lang="ja-JP" altLang="en-US" b="1" dirty="0" smtClean="0"/>
              <a:t>ーの式と複素数表現</a:t>
            </a:r>
            <a:endParaRPr kumimoji="1" lang="en-US" altLang="ja-JP" b="1" dirty="0" smtClean="0"/>
          </a:p>
          <a:p>
            <a:r>
              <a:rPr lang="ja-JP" altLang="en-US" dirty="0"/>
              <a:t>離散フーリエ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r>
              <a:rPr lang="ja-JP" altLang="en-US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dirty="0"/>
              <a:t>オイラ</a:t>
            </a:r>
            <a:r>
              <a:rPr kumimoji="1" lang="ja-JP" altLang="en-US" dirty="0" smtClean="0"/>
              <a:t>ーの式と複素数表現</a:t>
            </a:r>
            <a:endParaRPr kumimoji="1" lang="en-US" altLang="ja-JP" dirty="0" smtClean="0"/>
          </a:p>
          <a:p>
            <a:r>
              <a:rPr lang="ja-JP" altLang="en-US" dirty="0"/>
              <a:t>離散フーリエ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r>
              <a:rPr lang="ja-JP" altLang="en-US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オイラーの式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 smtClean="0"/>
                  <a:t> 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ガウス平面における単位円に乗る</a:t>
                </a:r>
                <a:endParaRPr lang="en-US" altLang="ja-JP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 rotWithShape="0">
                <a:blip r:embed="rId2"/>
                <a:stretch>
                  <a:fillRect t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 err="1" smtClean="0"/>
                  <a:t>れは</a:t>
                </a:r>
                <a:r>
                  <a:rPr lang="ja-JP" altLang="en-US" sz="2000" dirty="0" smtClean="0"/>
                  <a:t>もうこういう表記法だと思って覚えてください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  <a:blipFill rotWithShape="0">
                <a:blip r:embed="rId5"/>
                <a:stretch>
                  <a:fillRect l="-71" t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6952544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 smtClean="0">
                    <a:latin typeface="Cambria Math" panose="02040503050406030204" pitchFamily="18" charset="0"/>
                  </a:rPr>
                  <a:t>　</a:t>
                </a:r>
                <a:endParaRPr lang="en-US" altLang="ja-JP" sz="28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</a:rPr>
                  <a:t>　</a:t>
                </a:r>
                <a:endParaRPr lang="en-US" altLang="ja-JP" sz="2800" dirty="0">
                  <a:latin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6952544" cy="6282682"/>
              </a:xfrm>
              <a:prstGeom prst="rect">
                <a:avLst/>
              </a:prstGeom>
              <a:blipFill rotWithShape="0">
                <a:blip r:embed="rId3"/>
                <a:stretch>
                  <a:fillRect l="-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フーリエ級数の複素数表現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435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メイリオ" panose="020B0604030504040204" pitchFamily="50" charset="-128"/>
                  </a:rPr>
                  <a:t>　</a:t>
                </a:r>
                <a:endParaRPr lang="en-US" altLang="ja-JP" dirty="0">
                  <a:latin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435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下の式</a:t>
            </a:r>
            <a:r>
              <a:rPr kumimoji="1" lang="en-US" altLang="ja-JP" dirty="0" smtClean="0"/>
              <a:t>(1)-(5)</a:t>
            </a:r>
            <a:r>
              <a:rPr kumimoji="1" lang="ja-JP" altLang="en-US" dirty="0" smtClean="0"/>
              <a:t>より，式</a:t>
            </a:r>
            <a:r>
              <a:rPr kumimoji="1" lang="en-US" altLang="ja-JP" dirty="0" smtClean="0"/>
              <a:t>(</a:t>
            </a:r>
            <a:r>
              <a:rPr lang="en-US" altLang="ja-JP" dirty="0" smtClean="0"/>
              <a:t>6),(7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を導け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 smtClean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2800" dirty="0" smtClean="0"/>
              <a:t>(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複素数表記</a:t>
            </a:r>
            <a:r>
              <a:rPr kumimoji="1" lang="en-US" altLang="ja-JP" sz="28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02" t="-4192" r="-301" b="-95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フーリエ級数</a:t>
            </a:r>
            <a:r>
              <a:rPr lang="en-US" altLang="ja-JP" dirty="0"/>
              <a:t>(</a:t>
            </a:r>
            <a:r>
              <a:rPr lang="ja-JP" altLang="en-US" dirty="0"/>
              <a:t>複素数表記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 smtClean="0"/>
                  <a:t> 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この正弦波は何なのか？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 rotWithShape="0"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94928" y="50030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青が時間軸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594928" y="38600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が実軸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94928" y="44315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緑が虚軸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https://www.youtube.com/watch?v=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YjEkBjDhbr4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4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複素数の掛け算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は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とすると、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となる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つまり，</a:t>
                </a: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を掛けるというのは、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に対し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位相を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ずらして</a:t>
                </a:r>
                <a:r>
                  <a:rPr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倍する操作だといえる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  <a:blipFill rotWithShape="0">
                <a:blip r:embed="rId5"/>
                <a:stretch>
                  <a:fillRect l="-2018" t="-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6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4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5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03" b="17300"/>
          <a:stretch/>
        </p:blipFill>
        <p:spPr>
          <a:xfrm>
            <a:off x="5181599" y="1761094"/>
            <a:ext cx="6679341" cy="41444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2078" y="6120884"/>
            <a:ext cx="790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の後半参照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FourieViz.pde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processing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で実行してみてください。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23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 smtClean="0"/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blipFill rotWithShape="0">
                <a:blip r:embed="rId2"/>
                <a:stretch>
                  <a:fillRect b="-78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フーリエ級数展開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 smtClean="0"/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/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  <a:blipFill rotWithShape="0">
                <a:blip r:embed="rId3"/>
                <a:stretch>
                  <a:fillRect l="-956" t="-94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3047616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: </a:t>
            </a:r>
            <a:r>
              <a:rPr lang="ja-JP" altLang="en-US" dirty="0" smtClean="0"/>
              <a:t>周期</a:t>
            </a:r>
            <a:r>
              <a:rPr lang="en-US" altLang="ja-JP" dirty="0" smtClean="0"/>
              <a:t>T</a:t>
            </a:r>
            <a:r>
              <a:rPr lang="ja-JP" altLang="en-US" dirty="0" smtClean="0"/>
              <a:t>を持つ関数は正弦波の重ね合せで表現可</a:t>
            </a:r>
            <a:r>
              <a:rPr lang="en-US" altLang="ja-JP" dirty="0" smtClean="0"/>
              <a:t> </a:t>
            </a:r>
            <a:endParaRPr lang="ja-JP" altLang="en-US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3497783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 smtClean="0"/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497783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769084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(</a:t>
            </a:r>
            <a:r>
              <a:rPr lang="ja-JP" altLang="en-US" dirty="0" smtClean="0"/>
              <a:t>複素数表現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</a:t>
            </a:r>
            <a:r>
              <a:rPr lang="ja-JP" altLang="en-US" sz="2400" dirty="0" smtClean="0"/>
              <a:t>上式にオイラーの式を代入すると以下のように変形できる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blipFill rotWithShape="0"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は教科書参照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kumimoji="1"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102678" y="22703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800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923219" y="6216134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グラフ縦軸は係数の実部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303757" y="6355282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グラフ縦軸は音圧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dirty="0"/>
              <a:t>オイラ</a:t>
            </a:r>
            <a:r>
              <a:rPr kumimoji="1" lang="ja-JP" altLang="en-US" dirty="0" smtClean="0"/>
              <a:t>ーの式と複素数表現</a:t>
            </a:r>
            <a:endParaRPr kumimoji="1" lang="en-US" altLang="ja-JP" dirty="0" smtClean="0"/>
          </a:p>
          <a:p>
            <a:r>
              <a:rPr lang="ja-JP" altLang="en-US" b="1" dirty="0"/>
              <a:t>離散フーリエ</a:t>
            </a:r>
            <a:r>
              <a:rPr lang="ja-JP" altLang="en-US" b="1" dirty="0" smtClean="0"/>
              <a:t>変換</a:t>
            </a:r>
            <a:endParaRPr lang="en-US" altLang="ja-JP" b="1" dirty="0" smtClean="0"/>
          </a:p>
          <a:p>
            <a:r>
              <a:rPr lang="ja-JP" altLang="en-US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552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フーリエ変換とは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24826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kumimoji="1"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102678" y="22703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800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856137" y="2885491"/>
            <a:ext cx="375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</a:t>
            </a:r>
            <a:endParaRPr lang="ja-JP" altLang="en-US" sz="4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0806988" y="2885491"/>
            <a:ext cx="508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</a:t>
            </a:r>
            <a:endParaRPr lang="ja-JP" altLang="en-US" sz="4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71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080464" cy="1759407"/>
            <a:chOff x="114110" y="2817885"/>
            <a:chExt cx="5080464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491737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49173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750" b="-17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0</a:t>
            </a:r>
            <a:endParaRPr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07117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0711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1</a:t>
            </a:r>
            <a:endParaRPr lang="ja-JP" altLang="en-US" sz="1000" dirty="0"/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2</a:t>
            </a:r>
            <a:endParaRPr lang="ja-JP" altLang="en-US" sz="10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 smtClean="0"/>
              <a:t>N-1</a:t>
            </a:r>
            <a:endParaRPr lang="ja-JP" altLang="en-US" sz="70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…</a:t>
            </a:r>
            <a:endParaRPr lang="ja-JP" altLang="en-US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…</a:t>
            </a:r>
            <a:endParaRPr lang="ja-JP" altLang="en-US" dirty="0"/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8"/>
                <a:stretch>
                  <a:fillRect l="-1140" t="-3604" r="-244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r="-244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080464" cy="1759407"/>
              <a:chOff x="114110" y="2817885"/>
              <a:chExt cx="5080464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0</a:t>
                </a:r>
                <a:endParaRPr lang="ja-JP" alt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0" b="-1710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1</a:t>
                </a:r>
                <a:endParaRPr lang="ja-JP" altLang="en-US" sz="1000" dirty="0"/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/>
                  <a:t>2</a:t>
                </a:r>
                <a:endParaRPr lang="ja-JP" altLang="en-US" sz="1000" dirty="0"/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 smtClean="0"/>
                  <a:t>N-1</a:t>
                </a:r>
                <a:endParaRPr lang="ja-JP" altLang="en-US" sz="700" dirty="0"/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離散フーリエ</a:t>
            </a:r>
            <a:r>
              <a:rPr lang="ja-JP" altLang="en-US" dirty="0"/>
              <a:t>変換</a:t>
            </a:r>
            <a:r>
              <a:rPr lang="ja-JP" altLang="en-US" dirty="0" smtClean="0"/>
              <a:t>の計算例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 smtClean="0"/>
              <a:t>N</a:t>
            </a:r>
            <a:r>
              <a:rPr kumimoji="1" lang="en-US" altLang="ja-JP" dirty="0" smtClean="0"/>
              <a:t> = 8 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と</a:t>
            </a:r>
            <a:r>
              <a:rPr lang="ja-JP" altLang="en-US" dirty="0"/>
              <a:t>き</a:t>
            </a:r>
            <a:r>
              <a:rPr kumimoji="1" lang="en-US" altLang="ja-JP" dirty="0" smtClean="0"/>
              <a:t> </a:t>
            </a:r>
          </a:p>
          <a:p>
            <a:pPr marL="0" indent="0">
              <a:buNone/>
            </a:pPr>
            <a:r>
              <a:rPr lang="ja-JP" altLang="en-US" dirty="0" smtClean="0"/>
              <a:t>入力 </a:t>
            </a:r>
            <a:r>
              <a:rPr lang="en-US" altLang="ja-JP" dirty="0" smtClean="0"/>
              <a:t>: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3358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↑複素数</a:t>
            </a:r>
            <a:r>
              <a:rPr lang="ja-JP" altLang="en-US" dirty="0"/>
              <a:t>とかで</a:t>
            </a:r>
            <a:r>
              <a:rPr lang="ja-JP" altLang="en-US" dirty="0" smtClean="0"/>
              <a:t>できて</a:t>
            </a:r>
            <a:endParaRPr lang="en-US" altLang="ja-JP" dirty="0" smtClean="0"/>
          </a:p>
          <a:p>
            <a:r>
              <a:rPr lang="ja-JP" altLang="en-US" dirty="0" smtClean="0"/>
              <a:t>　 ややこしそう</a:t>
            </a:r>
            <a:r>
              <a:rPr lang="ja-JP" altLang="en-US" dirty="0"/>
              <a:t>だ</a:t>
            </a:r>
            <a:r>
              <a:rPr lang="ja-JP" altLang="en-US" dirty="0" smtClean="0"/>
              <a:t>けど</a:t>
            </a:r>
            <a:endParaRPr lang="en-US" altLang="ja-JP" dirty="0" smtClean="0"/>
          </a:p>
          <a:p>
            <a:r>
              <a:rPr lang="ja-JP" altLang="en-US" dirty="0" smtClean="0"/>
              <a:t>    ただ</a:t>
            </a:r>
            <a:r>
              <a:rPr lang="ja-JP" altLang="en-US" dirty="0"/>
              <a:t>の和分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265604" y="5758935"/>
            <a:ext cx="5501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/>
              <a:t>…</a:t>
            </a:r>
            <a:endParaRPr lang="en-US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グループ化 54"/>
          <p:cNvGrpSpPr/>
          <p:nvPr/>
        </p:nvGrpSpPr>
        <p:grpSpPr>
          <a:xfrm>
            <a:off x="4169682" y="2800350"/>
            <a:ext cx="3810000" cy="3810000"/>
            <a:chOff x="7372350" y="2988945"/>
            <a:chExt cx="3810000" cy="3810000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図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図 4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図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図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1" name="正方形/長方形 50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/>
              <a:t>離散フーリエ変換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2D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8" name="正方形/長方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4318555" cy="99213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グループ化 3"/>
          <p:cNvGrpSpPr/>
          <p:nvPr/>
        </p:nvGrpSpPr>
        <p:grpSpPr>
          <a:xfrm>
            <a:off x="972459" y="3356118"/>
            <a:ext cx="2761341" cy="2761464"/>
            <a:chOff x="1645559" y="2789516"/>
            <a:chExt cx="3561120" cy="356127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3973156"/>
              <a:ext cx="1189394" cy="1189394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5161400"/>
              <a:ext cx="1189394" cy="1189394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3973156"/>
              <a:ext cx="1189394" cy="1189394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5161400"/>
              <a:ext cx="1189394" cy="1189394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3973156"/>
              <a:ext cx="1189394" cy="1189394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5161400"/>
              <a:ext cx="1189394" cy="1189394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2789516"/>
              <a:ext cx="1189394" cy="1189394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2789516"/>
              <a:ext cx="1189394" cy="1189394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2789516"/>
              <a:ext cx="1189394" cy="1189394"/>
            </a:xfrm>
            <a:prstGeom prst="rect">
              <a:avLst/>
            </a:prstGeom>
          </p:spPr>
        </p:pic>
      </p:grpSp>
      <p:sp>
        <p:nvSpPr>
          <p:cNvPr id="6" name="左中かっこ 5"/>
          <p:cNvSpPr/>
          <p:nvPr/>
        </p:nvSpPr>
        <p:spPr>
          <a:xfrm>
            <a:off x="81232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78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7715522" y="4056637"/>
                <a:ext cx="4276469" cy="2011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522" y="4056637"/>
                <a:ext cx="4276469" cy="2011513"/>
              </a:xfrm>
              <a:prstGeom prst="rect">
                <a:avLst/>
              </a:prstGeom>
              <a:blipFill>
                <a:blip r:embed="rId6"/>
                <a:stretch>
                  <a:fillRect l="-1569" t="-1818" b="-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047676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853328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48897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94243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3" y="346761"/>
            <a:ext cx="1364457" cy="13644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96" y="2141817"/>
            <a:ext cx="1371600" cy="136445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は，画像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横に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 rotWithShape="0">
                <a:blip r:embed="rId8"/>
                <a:stretch>
                  <a:fillRect l="-1237" t="-1719" r="-761" b="-57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 smtClean="0">
                    <a:latin typeface="Cambria Math" panose="02040503050406030204" pitchFamily="18" charset="0"/>
                  </a:rPr>
                  <a:t>W=H = 32</a:t>
                </a:r>
                <a:r>
                  <a:rPr lang="ja-JP" altLang="en-US" sz="24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 rotWithShape="0">
                <a:blip r:embed="rId42"/>
                <a:stretch>
                  <a:fillRect l="-3043" t="-61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44213" y="2562337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/>
          <p:nvPr/>
        </p:nvCxnSpPr>
        <p:spPr>
          <a:xfrm>
            <a:off x="909545" y="3536043"/>
            <a:ext cx="165839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番目の画像の係数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 rotWithShape="0">
                <a:blip r:embed="rId47"/>
                <a:stretch>
                  <a:fillRect t="-3175" r="-822" b="-25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実際は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は複素数画像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  <a:blipFill rotWithShape="0">
                <a:blip r:embed="rId48"/>
                <a:stretch>
                  <a:fillRect l="-2103" t="-14286" r="-1636" b="-269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8661400" y="996950"/>
            <a:ext cx="3810000" cy="3810000"/>
            <a:chOff x="7372350" y="2988945"/>
            <a:chExt cx="3810000" cy="3810000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図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正方形/長方形 25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Shift</a:t>
            </a:r>
            <a:r>
              <a:rPr kumimoji="1" lang="ja-JP" altLang="en-US" dirty="0" smtClean="0"/>
              <a:t>の話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フーリエ変換を実装すると，ピークが端に来る変換結果になる</a:t>
            </a:r>
            <a:endParaRPr kumimoji="1" lang="en-US" altLang="ja-JP" sz="2400" dirty="0" smtClean="0"/>
          </a:p>
          <a:p>
            <a:pPr lvl="1"/>
            <a:r>
              <a:rPr lang="ja-JP" altLang="en-US" sz="2000" b="1" dirty="0" smtClean="0">
                <a:solidFill>
                  <a:srgbClr val="00B050"/>
                </a:solidFill>
              </a:rPr>
              <a:t>上図緑四角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これは間違いじゃない 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低周波成分を中心においたほうが分かりやすいので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上図赤四角</a:t>
            </a:r>
            <a:r>
              <a:rPr lang="ja-JP" altLang="en-US" sz="2000" dirty="0" smtClean="0"/>
              <a:t>の位置を出力することが多い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この</a:t>
            </a:r>
            <a:r>
              <a:rPr lang="en-US" altLang="ja-JP" sz="2000" dirty="0" smtClean="0"/>
              <a:t>shift</a:t>
            </a:r>
            <a:r>
              <a:rPr lang="ja-JP" altLang="en-US" sz="2000" dirty="0" smtClean="0"/>
              <a:t>を行なう関数が用意されていることも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en-US" altLang="ja-JP" sz="2000" dirty="0" err="1" smtClean="0"/>
              <a:t>np.fft.ifftshift</a:t>
            </a:r>
            <a:r>
              <a:rPr lang="en-US" altLang="ja-JP" sz="2000" dirty="0"/>
              <a:t>()</a:t>
            </a:r>
            <a:endParaRPr lang="en-US" altLang="ja-JP" sz="2000" dirty="0" smtClean="0"/>
          </a:p>
          <a:p>
            <a:pPr lvl="1"/>
            <a:endParaRPr kumimoji="1" lang="ja-JP" altLang="en-US" sz="20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290898" y="1064107"/>
            <a:ext cx="3468020" cy="3224675"/>
            <a:chOff x="5011498" y="810107"/>
            <a:chExt cx="3468020" cy="3224675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5718177" y="1273318"/>
              <a:ext cx="2761341" cy="2761464"/>
              <a:chOff x="1645559" y="2789516"/>
              <a:chExt cx="3561120" cy="3561278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2789516"/>
                <a:ext cx="1189394" cy="1189394"/>
              </a:xfrm>
              <a:prstGeom prst="rect">
                <a:avLst/>
              </a:prstGeom>
            </p:spPr>
          </p:pic>
        </p:grpSp>
        <p:sp>
          <p:nvSpPr>
            <p:cNvPr id="14" name="左中かっこ 13"/>
            <p:cNvSpPr/>
            <p:nvPr/>
          </p:nvSpPr>
          <p:spPr>
            <a:xfrm>
              <a:off x="5558042" y="2199345"/>
              <a:ext cx="140175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左中かっこ 14"/>
            <p:cNvSpPr/>
            <p:nvPr/>
          </p:nvSpPr>
          <p:spPr>
            <a:xfrm rot="5400000">
              <a:off x="7049615" y="772861"/>
              <a:ext cx="89141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11498" y="2421192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</a:t>
              </a:r>
              <a:endParaRPr lang="ja-JP" altLang="en-US" sz="2800" b="1" i="1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855267" y="810107"/>
              <a:ext cx="510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/>
                <a:t>W</a:t>
              </a:r>
              <a:endParaRPr lang="ja-JP" altLang="en-US" sz="2800" b="1" i="1" dirty="0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425260" y="1067660"/>
            <a:ext cx="4193465" cy="1490332"/>
            <a:chOff x="114110" y="2771726"/>
            <a:chExt cx="5080464" cy="180556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463" r="-2985" b="-41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7"/>
            <a:ext cx="4282568" cy="1518855"/>
            <a:chOff x="6309232" y="2737170"/>
            <a:chExt cx="5188414" cy="184012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101262" y="2457450"/>
            <a:ext cx="938213" cy="9477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550842" y="2907030"/>
            <a:ext cx="938213" cy="94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dirty="0"/>
              <a:t>オイラ</a:t>
            </a:r>
            <a:r>
              <a:rPr kumimoji="1" lang="ja-JP" altLang="en-US" dirty="0" smtClean="0"/>
              <a:t>ーの式と複素数表現</a:t>
            </a:r>
            <a:endParaRPr kumimoji="1" lang="en-US" altLang="ja-JP" dirty="0" smtClean="0"/>
          </a:p>
          <a:p>
            <a:r>
              <a:rPr lang="ja-JP" altLang="en-US" dirty="0"/>
              <a:t>離散フーリエ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r>
              <a:rPr lang="ja-JP" altLang="en-US" b="1" dirty="0" smtClean="0"/>
              <a:t>周波数フィルタリング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809617" y="6488668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さっき</a:t>
            </a:r>
            <a:r>
              <a:rPr lang="ja-JP" altLang="en-US" b="1" dirty="0"/>
              <a:t>の</a:t>
            </a:r>
            <a:r>
              <a:rPr lang="ja-JP" altLang="en-US" b="1" dirty="0" smtClean="0"/>
              <a:t>スライドです！</a:t>
            </a:r>
            <a:endParaRPr lang="ja-JP" altLang="en-US" b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フーリエ変換と</a:t>
            </a:r>
            <a:r>
              <a:rPr lang="ja-JP" altLang="en-US" dirty="0"/>
              <a:t>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変換後の関数は元信号に含まれる正弦波の量を示す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中央に</a:t>
            </a:r>
            <a:r>
              <a:rPr lang="ja-JP" altLang="en-US" sz="2000" dirty="0"/>
              <a:t>近</a:t>
            </a:r>
            <a:r>
              <a:rPr lang="ja-JP" altLang="en-US" sz="2000" dirty="0" smtClean="0"/>
              <a:t>いほど低周波，外ほどが高周波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中央（最も低周波）は，定数項で直流成分と呼ばれる</a:t>
            </a:r>
            <a:endParaRPr lang="en-US" altLang="ja-JP" sz="2000" dirty="0" smtClean="0"/>
          </a:p>
          <a:p>
            <a:pPr lvl="1"/>
            <a:r>
              <a:rPr lang="ja-JP" altLang="en-US" sz="1600" dirty="0" smtClean="0"/>
              <a:t>直流成分があるので正弦波の組み合わせでも平均値が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でない信号を作れる</a:t>
            </a:r>
            <a:endParaRPr lang="en-US" altLang="ja-JP" sz="1600" dirty="0" smtClean="0"/>
          </a:p>
          <a:p>
            <a:endParaRPr lang="en-US" altLang="ja-JP" sz="20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764394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59608" y="1624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時間</a:t>
                </a:r>
                <a:endPara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下の</a:t>
            </a:r>
            <a:r>
              <a:rPr lang="ja-JP" altLang="en-US" sz="1600" dirty="0"/>
              <a:t>波</a:t>
            </a:r>
            <a:r>
              <a:rPr lang="ja-JP" altLang="en-US" sz="1600" dirty="0" smtClean="0"/>
              <a:t>はイメージ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en-US" altLang="ja-JP" sz="1600" dirty="0"/>
              <a:t>※</a:t>
            </a:r>
            <a:r>
              <a:rPr lang="ja-JP" altLang="en-US" sz="1600" dirty="0" smtClean="0"/>
              <a:t>本来はもっともっと</a:t>
            </a:r>
            <a:r>
              <a:rPr lang="ja-JP" altLang="en-US" sz="1600" dirty="0"/>
              <a:t>細</a:t>
            </a:r>
            <a:r>
              <a:rPr lang="ja-JP" altLang="en-US" sz="1600" dirty="0" smtClean="0"/>
              <a:t>かいです。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23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93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95749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828368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896875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45054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66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4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37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323296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737240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811542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772252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9079382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429904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04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まとめ：離散フーリエ変換と周波数フィルタ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" y="2259942"/>
            <a:ext cx="5867877" cy="1861422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7017659" y="2324100"/>
            <a:ext cx="3676130" cy="1695450"/>
            <a:chOff x="7855859" y="2563456"/>
            <a:chExt cx="3634919" cy="167644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859" y="2563456"/>
              <a:ext cx="1676444" cy="1676444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893" y="2563456"/>
              <a:ext cx="1661885" cy="16618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正方形/長方形 8"/>
          <p:cNvSpPr/>
          <p:nvPr/>
        </p:nvSpPr>
        <p:spPr>
          <a:xfrm>
            <a:off x="565903" y="1644134"/>
            <a:ext cx="9701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離散フーリエ変換（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）の実装方法を解説した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5903" y="450163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周波数空間でマスクを掛ける周波数フィルタを紹介した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703784" y="5247105"/>
            <a:ext cx="4573066" cy="1437789"/>
            <a:chOff x="1332434" y="5515429"/>
            <a:chExt cx="5416176" cy="1702866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5082809" y="5515429"/>
              <a:ext cx="1665801" cy="1661885"/>
              <a:chOff x="6835409" y="4639129"/>
              <a:chExt cx="1665801" cy="1661885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9325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7" name="グループ化 16"/>
            <p:cNvGrpSpPr/>
            <p:nvPr/>
          </p:nvGrpSpPr>
          <p:grpSpPr>
            <a:xfrm>
              <a:off x="3224947" y="5515429"/>
              <a:ext cx="1668215" cy="1661885"/>
              <a:chOff x="3209579" y="5536875"/>
              <a:chExt cx="1668215" cy="1661885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0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57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9" name="グループ化 18"/>
            <p:cNvGrpSpPr/>
            <p:nvPr/>
          </p:nvGrpSpPr>
          <p:grpSpPr>
            <a:xfrm>
              <a:off x="1332434" y="5515429"/>
              <a:ext cx="1702866" cy="1702866"/>
              <a:chOff x="6818834" y="983440"/>
              <a:chExt cx="1702866" cy="1702866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1024421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818834" y="983440"/>
                <a:ext cx="1702866" cy="17028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864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 smtClean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における位置は同じなので、周期性は保たれていることに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注意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 rotWithShape="0">
                <a:blip r:embed="rId7"/>
                <a:stretch>
                  <a:fillRect l="-437" t="-1554" b="-36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3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/>
          <a:lstStyle/>
          <a:p>
            <a:r>
              <a:rPr kumimoji="1" lang="ja-JP" altLang="en-US" dirty="0" smtClean="0"/>
              <a:t>フーリエ変換とは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400" dirty="0" smtClean="0"/>
                  <a:t>時間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kumimoji="1" lang="ja-JP" altLang="en-US" sz="2400" dirty="0" smtClean="0"/>
                  <a:t>関数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400" dirty="0" smtClean="0"/>
                  <a:t> </a:t>
                </a:r>
                <a:r>
                  <a:rPr lang="ja-JP" altLang="en-US" sz="2400" dirty="0" smtClean="0"/>
                  <a:t>を、周波数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sz="2400" dirty="0" smtClean="0"/>
                  <a:t>の関数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に変換する</a:t>
                </a:r>
                <a:r>
                  <a:rPr lang="en-US" altLang="ja-JP" sz="24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は複素数関数である（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は実数関数のことが多い）</a:t>
                </a:r>
                <a:endParaRPr lang="en-US" altLang="ja-JP" sz="2400" dirty="0" smtClean="0"/>
              </a:p>
              <a:p>
                <a:r>
                  <a:rPr kumimoji="1" lang="ja-JP" altLang="en-US" sz="2400" dirty="0" smtClean="0"/>
                  <a:t>フーリエ級数展開において </a:t>
                </a:r>
                <a:r>
                  <a:rPr kumimoji="1" lang="en-US" altLang="ja-JP" sz="2400" dirty="0" smtClean="0"/>
                  <a:t>T</a:t>
                </a:r>
                <a:r>
                  <a:rPr lang="ja-JP" altLang="en-US" sz="2400" dirty="0"/>
                  <a:t> 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→ ∞ とすると</a:t>
                </a:r>
                <a:r>
                  <a:rPr lang="ja-JP" altLang="en-US" sz="2400" dirty="0">
                    <a:sym typeface="Wingdings" panose="05000000000000000000" pitchFamily="2" charset="2"/>
                  </a:rPr>
                  <a:t>導出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できる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  <a:blipFill rotWithShape="0">
                <a:blip r:embed="rId3"/>
                <a:stretch>
                  <a:fillRect l="-713" t="-5652" b="-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54315" y="2694756"/>
            <a:ext cx="10337799" cy="2428249"/>
            <a:chOff x="693058" y="3060700"/>
            <a:chExt cx="11004365" cy="2584819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11200" y="5041900"/>
              <a:ext cx="483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6864350" y="5041900"/>
              <a:ext cx="46863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V="1">
              <a:off x="313055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920750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/>
          </p:nvSpPr>
          <p:spPr>
            <a:xfrm>
              <a:off x="693058" y="3842424"/>
              <a:ext cx="4644572" cy="1506007"/>
            </a:xfrm>
            <a:custGeom>
              <a:avLst/>
              <a:gdLst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644572 w 4789715"/>
                <a:gd name="connsiteY12" fmla="*/ 119019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9715" h="1980179">
                  <a:moveTo>
                    <a:pt x="0" y="1422422"/>
                  </a:moveTo>
                  <a:cubicBezTo>
                    <a:pt x="68943" y="1280907"/>
                    <a:pt x="137886" y="1139393"/>
                    <a:pt x="217715" y="1117622"/>
                  </a:cubicBezTo>
                  <a:cubicBezTo>
                    <a:pt x="297544" y="1095851"/>
                    <a:pt x="377372" y="1315984"/>
                    <a:pt x="478972" y="1291794"/>
                  </a:cubicBezTo>
                  <a:cubicBezTo>
                    <a:pt x="580572" y="1267604"/>
                    <a:pt x="677334" y="1187775"/>
                    <a:pt x="827315" y="972480"/>
                  </a:cubicBezTo>
                  <a:cubicBezTo>
                    <a:pt x="977296" y="757185"/>
                    <a:pt x="1240972" y="4860"/>
                    <a:pt x="1378858" y="22"/>
                  </a:cubicBezTo>
                  <a:cubicBezTo>
                    <a:pt x="1516744" y="-4816"/>
                    <a:pt x="1555448" y="783794"/>
                    <a:pt x="1654629" y="943451"/>
                  </a:cubicBezTo>
                  <a:cubicBezTo>
                    <a:pt x="1753810" y="1103108"/>
                    <a:pt x="1836057" y="788632"/>
                    <a:pt x="1973943" y="957965"/>
                  </a:cubicBezTo>
                  <a:cubicBezTo>
                    <a:pt x="2111829" y="1127298"/>
                    <a:pt x="2320515" y="1850735"/>
                    <a:pt x="2481943" y="1959451"/>
                  </a:cubicBezTo>
                  <a:cubicBezTo>
                    <a:pt x="2643371" y="2068167"/>
                    <a:pt x="2831238" y="1719116"/>
                    <a:pt x="2942514" y="1610259"/>
                  </a:cubicBezTo>
                  <a:cubicBezTo>
                    <a:pt x="3053790" y="1501402"/>
                    <a:pt x="3032838" y="1255367"/>
                    <a:pt x="3149600" y="1306308"/>
                  </a:cubicBezTo>
                  <a:cubicBezTo>
                    <a:pt x="3266362" y="1357249"/>
                    <a:pt x="3488267" y="1896556"/>
                    <a:pt x="3643086" y="1915908"/>
                  </a:cubicBezTo>
                  <a:cubicBezTo>
                    <a:pt x="3797905" y="1935260"/>
                    <a:pt x="3946998" y="1532938"/>
                    <a:pt x="4078515" y="1422422"/>
                  </a:cubicBezTo>
                  <a:cubicBezTo>
                    <a:pt x="4210032" y="1311906"/>
                    <a:pt x="4305162" y="1254667"/>
                    <a:pt x="4432189" y="1252814"/>
                  </a:cubicBezTo>
                  <a:cubicBezTo>
                    <a:pt x="4559216" y="1250961"/>
                    <a:pt x="4776410" y="1365574"/>
                    <a:pt x="4789715" y="1524022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/>
                <p:cNvSpPr/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1" name="正方形/長方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7398703" y="3388360"/>
              <a:ext cx="3573780" cy="1638300"/>
              <a:chOff x="7393940" y="3172460"/>
              <a:chExt cx="3573780" cy="1638300"/>
            </a:xfrm>
          </p:grpSpPr>
          <p:sp>
            <p:nvSpPr>
              <p:cNvPr id="22" name="フリーフォーム 21"/>
              <p:cNvSpPr/>
              <p:nvPr/>
            </p:nvSpPr>
            <p:spPr>
              <a:xfrm flipH="1">
                <a:off x="9199880" y="3172460"/>
                <a:ext cx="17678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/>
              <p:cNvSpPr/>
              <p:nvPr/>
            </p:nvSpPr>
            <p:spPr>
              <a:xfrm>
                <a:off x="7393940" y="3172460"/>
                <a:ext cx="18059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11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フーリエ変換には，少し異なる複数の定義</a:t>
            </a:r>
            <a:r>
              <a:rPr lang="ja-JP" altLang="en-US" sz="2800" dirty="0" smtClean="0"/>
              <a:t>が存在</a:t>
            </a:r>
            <a:r>
              <a:rPr lang="ja-JP" altLang="en-US" sz="2800" dirty="0"/>
              <a:t>する</a:t>
            </a:r>
            <a:endParaRPr kumimoji="1" lang="ja-JP" altLang="en-US" sz="28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819150" y="3086426"/>
            <a:ext cx="10933384" cy="1486482"/>
            <a:chOff x="323205" y="1611309"/>
            <a:chExt cx="10933384" cy="1486482"/>
          </a:xfrm>
        </p:grpSpPr>
        <p:sp>
          <p:nvSpPr>
            <p:cNvPr id="30" name="角丸四角形 29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正方形/長方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テキスト ボックス 32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19150" y="5266593"/>
            <a:ext cx="10859418" cy="1486482"/>
            <a:chOff x="323205" y="1611309"/>
            <a:chExt cx="10859418" cy="1486482"/>
          </a:xfrm>
        </p:grpSpPr>
        <p:sp>
          <p:nvSpPr>
            <p:cNvPr id="36" name="角丸四角形 35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6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-1]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blipFill rotWithShape="0">
                <a:blip r:embed="rId4"/>
                <a:stretch>
                  <a:fillRect l="-713" t="-3604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グループ化 245"/>
          <p:cNvGrpSpPr/>
          <p:nvPr/>
        </p:nvGrpSpPr>
        <p:grpSpPr>
          <a:xfrm>
            <a:off x="1258383" y="1676401"/>
            <a:ext cx="2727122" cy="1546196"/>
            <a:chOff x="3759200" y="711500"/>
            <a:chExt cx="1988458" cy="154619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947900" y="1077894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3759200" y="2025789"/>
              <a:ext cx="19884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949439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3882835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5455977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39876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40892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5229035" y="2002436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1438728" y="-3085691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13992351" y="-3115188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7" name="グループ化 246"/>
          <p:cNvGrpSpPr/>
          <p:nvPr/>
        </p:nvGrpSpPr>
        <p:grpSpPr>
          <a:xfrm>
            <a:off x="1199389" y="3454400"/>
            <a:ext cx="2732900" cy="1419196"/>
            <a:chOff x="7964129" y="519185"/>
            <a:chExt cx="1992671" cy="1419196"/>
          </a:xfrm>
        </p:grpSpPr>
        <p:grpSp>
          <p:nvGrpSpPr>
            <p:cNvPr id="124" name="グループ化 123"/>
            <p:cNvGrpSpPr/>
            <p:nvPr/>
          </p:nvGrpSpPr>
          <p:grpSpPr>
            <a:xfrm>
              <a:off x="8168172" y="6604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40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1683121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  <p:cxnSp>
          <p:nvCxnSpPr>
            <p:cNvPr id="139" name="直線矢印コネクタ 138"/>
            <p:cNvCxnSpPr/>
            <p:nvPr/>
          </p:nvCxnSpPr>
          <p:spPr>
            <a:xfrm>
              <a:off x="7964129" y="1706474"/>
              <a:ext cx="19926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グループ化 348"/>
          <p:cNvGrpSpPr/>
          <p:nvPr/>
        </p:nvGrpSpPr>
        <p:grpSpPr>
          <a:xfrm>
            <a:off x="5308223" y="221490"/>
            <a:ext cx="5494767" cy="4502910"/>
            <a:chOff x="5308223" y="221490"/>
            <a:chExt cx="5494767" cy="5499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正方形/長方形 251"/>
                <p:cNvSpPr/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52" name="正方形/長方形 2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1" name="図 24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3" t="12917" r="11007" b="12464"/>
            <a:stretch/>
          </p:blipFill>
          <p:spPr>
            <a:xfrm>
              <a:off x="8380730" y="1072635"/>
              <a:ext cx="2004060" cy="1380688"/>
            </a:xfrm>
            <a:prstGeom prst="rect">
              <a:avLst/>
            </a:prstGeom>
          </p:spPr>
        </p:pic>
        <p:grpSp>
          <p:nvGrpSpPr>
            <p:cNvPr id="299" name="グループ化 298"/>
            <p:cNvGrpSpPr/>
            <p:nvPr/>
          </p:nvGrpSpPr>
          <p:grpSpPr>
            <a:xfrm>
              <a:off x="8349930" y="1158928"/>
              <a:ext cx="2066187" cy="1192728"/>
              <a:chOff x="7657780" y="3588754"/>
              <a:chExt cx="2066187" cy="1192728"/>
            </a:xfrm>
          </p:grpSpPr>
          <p:sp>
            <p:nvSpPr>
              <p:cNvPr id="258" name="正方形/長方形 257"/>
              <p:cNvSpPr/>
              <p:nvPr/>
            </p:nvSpPr>
            <p:spPr>
              <a:xfrm>
                <a:off x="8100613" y="3588754"/>
                <a:ext cx="147239" cy="5916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7657780" y="4040677"/>
                <a:ext cx="147239" cy="13974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7805391" y="3802626"/>
                <a:ext cx="147239" cy="3777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953002" y="3644547"/>
                <a:ext cx="147239" cy="53587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2" name="正方形/長方形 261"/>
              <p:cNvSpPr/>
              <p:nvPr/>
            </p:nvSpPr>
            <p:spPr>
              <a:xfrm>
                <a:off x="8248224" y="3657566"/>
                <a:ext cx="147239" cy="5228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3" name="正方形/長方形 262"/>
              <p:cNvSpPr/>
              <p:nvPr/>
            </p:nvSpPr>
            <p:spPr>
              <a:xfrm>
                <a:off x="8395835" y="3824944"/>
                <a:ext cx="147239" cy="3554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8543446" y="4053696"/>
                <a:ext cx="147239" cy="126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 flipV="1">
                <a:off x="8691057" y="4180421"/>
                <a:ext cx="147239" cy="1646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 flipV="1">
                <a:off x="8838668" y="4180420"/>
                <a:ext cx="147239" cy="3952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 flipV="1">
                <a:off x="9576728" y="4180420"/>
                <a:ext cx="147239" cy="142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 flipV="1">
                <a:off x="9429112" y="4180420"/>
                <a:ext cx="147239" cy="36053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 flipV="1">
                <a:off x="9281501" y="4180421"/>
                <a:ext cx="147239" cy="5365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 flipV="1">
                <a:off x="9133890" y="4180420"/>
                <a:ext cx="147239" cy="6010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 flipV="1">
                <a:off x="8986279" y="4180421"/>
                <a:ext cx="147239" cy="55642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250" name="直線矢印コネクタ 249"/>
            <p:cNvCxnSpPr/>
            <p:nvPr/>
          </p:nvCxnSpPr>
          <p:spPr>
            <a:xfrm flipV="1">
              <a:off x="8352041" y="121844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矢印コネクタ 252"/>
            <p:cNvCxnSpPr/>
            <p:nvPr/>
          </p:nvCxnSpPr>
          <p:spPr>
            <a:xfrm flipV="1">
              <a:off x="10418221" y="126307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矢印コネクタ 256"/>
            <p:cNvCxnSpPr/>
            <p:nvPr/>
          </p:nvCxnSpPr>
          <p:spPr>
            <a:xfrm>
              <a:off x="8070090" y="175059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グループ化 345"/>
            <p:cNvGrpSpPr/>
            <p:nvPr/>
          </p:nvGrpSpPr>
          <p:grpSpPr>
            <a:xfrm>
              <a:off x="6311523" y="221490"/>
              <a:ext cx="4491467" cy="877015"/>
              <a:chOff x="5378073" y="221490"/>
              <a:chExt cx="4491467" cy="877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正方形/長方形 276"/>
                  <p:cNvSpPr/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ja-JP" altLang="en-US" sz="2800" dirty="0"/>
                  </a:p>
                </p:txBody>
              </p:sp>
            </mc:Choice>
            <mc:Fallback xmlns="">
              <p:sp>
                <p:nvSpPr>
                  <p:cNvPr id="277" name="正方形/長方形 2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8" name="グループ化 277"/>
              <p:cNvGrpSpPr/>
              <p:nvPr/>
            </p:nvGrpSpPr>
            <p:grpSpPr>
              <a:xfrm>
                <a:off x="7136640" y="221490"/>
                <a:ext cx="2732900" cy="647820"/>
                <a:chOff x="7377940" y="2914650"/>
                <a:chExt cx="2732900" cy="829472"/>
              </a:xfrm>
            </p:grpSpPr>
            <p:grpSp>
              <p:nvGrpSpPr>
                <p:cNvPr id="280" name="グループ化 279"/>
                <p:cNvGrpSpPr/>
                <p:nvPr/>
              </p:nvGrpSpPr>
              <p:grpSpPr>
                <a:xfrm>
                  <a:off x="7657780" y="3263002"/>
                  <a:ext cx="2066187" cy="333023"/>
                  <a:chOff x="1344399" y="4662753"/>
                  <a:chExt cx="2573724" cy="333023"/>
                </a:xfrm>
                <a:solidFill>
                  <a:schemeClr val="accent1">
                    <a:lumMod val="75000"/>
                  </a:schemeClr>
                </a:solidFill>
              </p:grpSpPr>
              <p:sp>
                <p:nvSpPr>
                  <p:cNvPr id="285" name="正方形/長方形 284"/>
                  <p:cNvSpPr/>
                  <p:nvPr/>
                </p:nvSpPr>
                <p:spPr>
                  <a:xfrm>
                    <a:off x="189600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6" name="正方形/長方形 285"/>
                  <p:cNvSpPr/>
                  <p:nvPr/>
                </p:nvSpPr>
                <p:spPr>
                  <a:xfrm>
                    <a:off x="134439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7" name="正方形/長方形 286"/>
                  <p:cNvSpPr/>
                  <p:nvPr/>
                </p:nvSpPr>
                <p:spPr>
                  <a:xfrm>
                    <a:off x="1528269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8" name="正方形/長方形 287"/>
                  <p:cNvSpPr/>
                  <p:nvPr/>
                </p:nvSpPr>
                <p:spPr>
                  <a:xfrm>
                    <a:off x="171213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9" name="正方形/長方形 288"/>
                  <p:cNvSpPr/>
                  <p:nvPr/>
                </p:nvSpPr>
                <p:spPr>
                  <a:xfrm>
                    <a:off x="207987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0" name="正方形/長方形 289"/>
                  <p:cNvSpPr/>
                  <p:nvPr/>
                </p:nvSpPr>
                <p:spPr>
                  <a:xfrm>
                    <a:off x="226374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1" name="正方形/長方形 290"/>
                  <p:cNvSpPr/>
                  <p:nvPr/>
                </p:nvSpPr>
                <p:spPr>
                  <a:xfrm>
                    <a:off x="2447619" y="4662754"/>
                    <a:ext cx="183407" cy="333022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2" name="正方形/長方形 291"/>
                  <p:cNvSpPr/>
                  <p:nvPr/>
                </p:nvSpPr>
                <p:spPr>
                  <a:xfrm>
                    <a:off x="2631490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3" name="正方形/長方形 292"/>
                  <p:cNvSpPr/>
                  <p:nvPr/>
                </p:nvSpPr>
                <p:spPr>
                  <a:xfrm>
                    <a:off x="2815360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4" name="正方形/長方形 293"/>
                  <p:cNvSpPr/>
                  <p:nvPr/>
                </p:nvSpPr>
                <p:spPr>
                  <a:xfrm>
                    <a:off x="3734716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5" name="正方形/長方形 294"/>
                  <p:cNvSpPr/>
                  <p:nvPr/>
                </p:nvSpPr>
                <p:spPr>
                  <a:xfrm>
                    <a:off x="3550840" y="4662757"/>
                    <a:ext cx="183407" cy="333014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6" name="正方形/長方形 295"/>
                  <p:cNvSpPr/>
                  <p:nvPr/>
                </p:nvSpPr>
                <p:spPr>
                  <a:xfrm>
                    <a:off x="3366970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7" name="正方形/長方形 296"/>
                  <p:cNvSpPr/>
                  <p:nvPr/>
                </p:nvSpPr>
                <p:spPr>
                  <a:xfrm>
                    <a:off x="318310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8" name="正方形/長方形 297"/>
                  <p:cNvSpPr/>
                  <p:nvPr/>
                </p:nvSpPr>
                <p:spPr>
                  <a:xfrm>
                    <a:off x="299923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</p:grpSp>
            <p:cxnSp>
              <p:nvCxnSpPr>
                <p:cNvPr id="281" name="直線矢印コネクタ 280"/>
                <p:cNvCxnSpPr/>
                <p:nvPr/>
              </p:nvCxnSpPr>
              <p:spPr>
                <a:xfrm flipV="1">
                  <a:off x="7659891" y="2914650"/>
                  <a:ext cx="0" cy="8294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矢印コネクタ 281"/>
                <p:cNvCxnSpPr/>
                <p:nvPr/>
              </p:nvCxnSpPr>
              <p:spPr>
                <a:xfrm flipV="1">
                  <a:off x="9726071" y="2971800"/>
                  <a:ext cx="0" cy="77232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矢印コネクタ 282"/>
                <p:cNvCxnSpPr/>
                <p:nvPr/>
              </p:nvCxnSpPr>
              <p:spPr>
                <a:xfrm>
                  <a:off x="7377940" y="3596023"/>
                  <a:ext cx="27329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0" name="図 2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5" t="11735" r="10676" b="11836"/>
            <a:stretch/>
          </p:blipFill>
          <p:spPr>
            <a:xfrm>
              <a:off x="8388349" y="2474756"/>
              <a:ext cx="2007395" cy="129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正方形/長方形 299"/>
                <p:cNvSpPr/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00" name="正方形/長方形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2" name="グループ化 301"/>
            <p:cNvGrpSpPr/>
            <p:nvPr/>
          </p:nvGrpSpPr>
          <p:grpSpPr>
            <a:xfrm>
              <a:off x="8349930" y="2591437"/>
              <a:ext cx="2066187" cy="1071562"/>
              <a:chOff x="7657780" y="3643313"/>
              <a:chExt cx="2066187" cy="1071562"/>
            </a:xfrm>
          </p:grpSpPr>
          <p:sp>
            <p:nvSpPr>
              <p:cNvPr id="303" name="正方形/長方形 302"/>
              <p:cNvSpPr/>
              <p:nvPr/>
            </p:nvSpPr>
            <p:spPr>
              <a:xfrm>
                <a:off x="8100613" y="4126706"/>
                <a:ext cx="147239" cy="5371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4" name="正方形/長方形 303"/>
              <p:cNvSpPr/>
              <p:nvPr/>
            </p:nvSpPr>
            <p:spPr>
              <a:xfrm>
                <a:off x="7657780" y="3948113"/>
                <a:ext cx="147239" cy="2323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7805391" y="3645694"/>
                <a:ext cx="147239" cy="534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7953002" y="3757613"/>
                <a:ext cx="147239" cy="4228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 flipV="1">
                <a:off x="8248224" y="4180421"/>
                <a:ext cx="147239" cy="3749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 flipV="1">
                <a:off x="8395835" y="4180421"/>
                <a:ext cx="147239" cy="5344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9" name="正方形/長方形 308"/>
              <p:cNvSpPr/>
              <p:nvPr/>
            </p:nvSpPr>
            <p:spPr>
              <a:xfrm flipV="1">
                <a:off x="8543446" y="4180422"/>
                <a:ext cx="147239" cy="25108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691057" y="3964781"/>
                <a:ext cx="147239" cy="2156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8838668" y="3643313"/>
                <a:ext cx="147239" cy="5371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 flipV="1">
                <a:off x="9576728" y="4180420"/>
                <a:ext cx="147239" cy="2201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 flipV="1">
                <a:off x="9429112" y="4180419"/>
                <a:ext cx="147239" cy="5225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 flipV="1">
                <a:off x="9281501" y="4180420"/>
                <a:ext cx="147239" cy="3987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133890" y="4119563"/>
                <a:ext cx="147239" cy="6085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8986279" y="3779043"/>
                <a:ext cx="147239" cy="4013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7" name="直線矢印コネクタ 316"/>
            <p:cNvCxnSpPr/>
            <p:nvPr/>
          </p:nvCxnSpPr>
          <p:spPr>
            <a:xfrm flipV="1">
              <a:off x="8352041" y="259639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矢印コネクタ 317"/>
            <p:cNvCxnSpPr/>
            <p:nvPr/>
          </p:nvCxnSpPr>
          <p:spPr>
            <a:xfrm flipV="1">
              <a:off x="10418221" y="264102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矢印コネクタ 318"/>
            <p:cNvCxnSpPr/>
            <p:nvPr/>
          </p:nvCxnSpPr>
          <p:spPr>
            <a:xfrm>
              <a:off x="8070090" y="312854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正方形/長方形 324"/>
                <p:cNvSpPr/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25" name="正方形/長方形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7" name="グループ化 346"/>
            <p:cNvGrpSpPr/>
            <p:nvPr/>
          </p:nvGrpSpPr>
          <p:grpSpPr>
            <a:xfrm flipV="1">
              <a:off x="8349930" y="4371538"/>
              <a:ext cx="2068291" cy="1349812"/>
              <a:chOff x="7416480" y="5477312"/>
              <a:chExt cx="2068291" cy="1380688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3" t="12917" r="11007" b="12464"/>
              <a:stretch/>
            </p:blipFill>
            <p:spPr>
              <a:xfrm>
                <a:off x="7447280" y="5477312"/>
                <a:ext cx="2004060" cy="1380688"/>
              </a:xfrm>
              <a:prstGeom prst="rect">
                <a:avLst/>
              </a:prstGeom>
            </p:spPr>
          </p:pic>
          <p:grpSp>
            <p:nvGrpSpPr>
              <p:cNvPr id="327" name="グループ化 326"/>
              <p:cNvGrpSpPr/>
              <p:nvPr/>
            </p:nvGrpSpPr>
            <p:grpSpPr>
              <a:xfrm>
                <a:off x="7416480" y="5563605"/>
                <a:ext cx="2066187" cy="1192728"/>
                <a:chOff x="7657780" y="3588754"/>
                <a:chExt cx="2066187" cy="1192728"/>
              </a:xfrm>
            </p:grpSpPr>
            <p:sp>
              <p:nvSpPr>
                <p:cNvPr id="332" name="正方形/長方形 331"/>
                <p:cNvSpPr/>
                <p:nvPr/>
              </p:nvSpPr>
              <p:spPr>
                <a:xfrm>
                  <a:off x="8100613" y="3588754"/>
                  <a:ext cx="147239" cy="59166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3" name="正方形/長方形 332"/>
                <p:cNvSpPr/>
                <p:nvPr/>
              </p:nvSpPr>
              <p:spPr>
                <a:xfrm>
                  <a:off x="7657780" y="4040677"/>
                  <a:ext cx="147239" cy="13974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4" name="正方形/長方形 333"/>
                <p:cNvSpPr/>
                <p:nvPr/>
              </p:nvSpPr>
              <p:spPr>
                <a:xfrm>
                  <a:off x="7805391" y="3802626"/>
                  <a:ext cx="147239" cy="3777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5" name="正方形/長方形 334"/>
                <p:cNvSpPr/>
                <p:nvPr/>
              </p:nvSpPr>
              <p:spPr>
                <a:xfrm>
                  <a:off x="7953002" y="3644547"/>
                  <a:ext cx="147239" cy="53587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6" name="正方形/長方形 335"/>
                <p:cNvSpPr/>
                <p:nvPr/>
              </p:nvSpPr>
              <p:spPr>
                <a:xfrm>
                  <a:off x="8248224" y="3657566"/>
                  <a:ext cx="147239" cy="52285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7" name="正方形/長方形 336"/>
                <p:cNvSpPr/>
                <p:nvPr/>
              </p:nvSpPr>
              <p:spPr>
                <a:xfrm>
                  <a:off x="8395835" y="3824944"/>
                  <a:ext cx="147239" cy="35547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8" name="正方形/長方形 337"/>
                <p:cNvSpPr/>
                <p:nvPr/>
              </p:nvSpPr>
              <p:spPr>
                <a:xfrm>
                  <a:off x="8543446" y="4053696"/>
                  <a:ext cx="147239" cy="126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9" name="正方形/長方形 338"/>
                <p:cNvSpPr/>
                <p:nvPr/>
              </p:nvSpPr>
              <p:spPr>
                <a:xfrm flipV="1">
                  <a:off x="8691057" y="4180421"/>
                  <a:ext cx="147239" cy="1646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0" name="正方形/長方形 339"/>
                <p:cNvSpPr/>
                <p:nvPr/>
              </p:nvSpPr>
              <p:spPr>
                <a:xfrm flipV="1">
                  <a:off x="8838668" y="4180420"/>
                  <a:ext cx="147239" cy="3952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1" name="正方形/長方形 340"/>
                <p:cNvSpPr/>
                <p:nvPr/>
              </p:nvSpPr>
              <p:spPr>
                <a:xfrm flipV="1">
                  <a:off x="9576728" y="4180420"/>
                  <a:ext cx="147239" cy="14232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2" name="正方形/長方形 341"/>
                <p:cNvSpPr/>
                <p:nvPr/>
              </p:nvSpPr>
              <p:spPr>
                <a:xfrm flipV="1">
                  <a:off x="9429112" y="4180420"/>
                  <a:ext cx="147239" cy="360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3" name="正方形/長方形 342"/>
                <p:cNvSpPr/>
                <p:nvPr/>
              </p:nvSpPr>
              <p:spPr>
                <a:xfrm flipV="1">
                  <a:off x="9281501" y="4180421"/>
                  <a:ext cx="147239" cy="53658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4" name="正方形/長方形 343"/>
                <p:cNvSpPr/>
                <p:nvPr/>
              </p:nvSpPr>
              <p:spPr>
                <a:xfrm flipV="1">
                  <a:off x="9133890" y="4180420"/>
                  <a:ext cx="147239" cy="60106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5" name="正方形/長方形 344"/>
                <p:cNvSpPr/>
                <p:nvPr/>
              </p:nvSpPr>
              <p:spPr>
                <a:xfrm flipV="1">
                  <a:off x="8986279" y="4180421"/>
                  <a:ext cx="147239" cy="556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</p:grpSp>
          <p:cxnSp>
            <p:nvCxnSpPr>
              <p:cNvPr id="328" name="直線矢印コネクタ 327"/>
              <p:cNvCxnSpPr/>
              <p:nvPr/>
            </p:nvCxnSpPr>
            <p:spPr>
              <a:xfrm flipV="1">
                <a:off x="7418591" y="5986852"/>
                <a:ext cx="0" cy="6478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線矢印コネクタ 328"/>
              <p:cNvCxnSpPr/>
              <p:nvPr/>
            </p:nvCxnSpPr>
            <p:spPr>
              <a:xfrm flipV="1">
                <a:off x="9484771" y="6031486"/>
                <a:ext cx="0" cy="6031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直線矢印コネクタ 329"/>
            <p:cNvCxnSpPr/>
            <p:nvPr/>
          </p:nvCxnSpPr>
          <p:spPr>
            <a:xfrm>
              <a:off x="8070090" y="5069422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テキスト ボックス 347"/>
            <p:cNvSpPr txBox="1"/>
            <p:nvPr/>
          </p:nvSpPr>
          <p:spPr>
            <a:xfrm rot="5400000">
              <a:off x="7473264" y="376140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ja-JP" sz="4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…</a:t>
              </a:r>
            </a:p>
          </p:txBody>
        </p:sp>
      </p:grpSp>
      <p:sp>
        <p:nvSpPr>
          <p:cNvPr id="350" name="正方形/長方形 349"/>
          <p:cNvSpPr/>
          <p:nvPr/>
        </p:nvSpPr>
        <p:spPr>
          <a:xfrm>
            <a:off x="9699010" y="473023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グラフは全て複素数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0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83483"/>
            <a:ext cx="10679230" cy="73327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/>
              <a:t>畳み込み</a:t>
            </a:r>
            <a:r>
              <a:rPr lang="ja-JP" altLang="en-US" sz="4000" dirty="0" smtClean="0"/>
              <a:t>積分と</a:t>
            </a:r>
            <a:r>
              <a:rPr kumimoji="1" lang="ja-JP" altLang="en-US" sz="4000" dirty="0" smtClean="0"/>
              <a:t>フーリエ変換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2079"/>
            <a:ext cx="10602228" cy="5296829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音の実時間フーリエ変換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6265495" y="4386686"/>
            <a:ext cx="5157374" cy="89255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Spector Analyzer 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Kataoka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@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立命館大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依存するが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のフーリエ変換は高速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37029" y="3585028"/>
            <a:ext cx="9260114" cy="725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7028" y="1582057"/>
            <a:ext cx="9505873" cy="1175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関数の直行性（補足資料）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上の関数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は，以下を満たすとき直行するという．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  <a:blipFill rotWithShape="0">
                <a:blip r:embed="rId2"/>
                <a:stretch>
                  <a:fillRect l="-760" t="-3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区間上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で，関数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は，互いに直行する．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証明例）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について、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func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𝑙𝑥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>
                    <a:latin typeface="メイリオ" panose="020B0604030504040204" pitchFamily="50" charset="-128"/>
                  </a:rPr>
                  <a:t> </a:t>
                </a: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  <a:blipFill rotWithShape="0"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36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直行関数展開（補足資料）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 smtClean="0"/>
                  <a:t>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を区間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上の直行関数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dirty="0" smtClean="0">
                        <a:latin typeface="Cambria Math" panose="02040503050406030204" pitchFamily="18" charset="0"/>
                      </a:rPr>
                      <m:t>より</m:t>
                    </m:r>
                  </m:oMath>
                </a14:m>
                <a:r>
                  <a:rPr lang="ja-JP" altLang="en-US" sz="2400" dirty="0" smtClean="0"/>
                  <a:t>線形結合近似するとき</a:t>
                </a:r>
                <a:r>
                  <a:rPr lang="en-US" altLang="ja-JP" sz="2400" dirty="0" smtClean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/>
                  <a:t>各係数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/>
                  <a:t>は以下の通り与えられる</a:t>
                </a:r>
                <a:r>
                  <a:rPr lang="en-US" altLang="ja-JP" sz="2400" dirty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ja-JP" alt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  <a:blipFill rotWithShape="0">
                <a:blip r:embed="rId2"/>
                <a:stretch>
                  <a:fillRect l="-1618" t="-255" r="-15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3628586"/>
            <a:ext cx="5638334" cy="166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62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55254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</a:t>
            </a:r>
            <a:r>
              <a:rPr lang="en-US" altLang="ja-JP" dirty="0"/>
              <a:t>/</a:t>
            </a:r>
            <a:r>
              <a:rPr kumimoji="1" lang="ja-JP" altLang="en-US" dirty="0" smtClean="0"/>
              <a:t>空間の関数</a:t>
            </a:r>
            <a:r>
              <a:rPr lang="ja-JP" altLang="en-US" dirty="0" smtClean="0"/>
              <a:t>を</a:t>
            </a:r>
            <a:r>
              <a:rPr lang="ja-JP" altLang="en-US" dirty="0"/>
              <a:t>、横軸</a:t>
            </a:r>
            <a:r>
              <a:rPr kumimoji="1" lang="ja-JP" altLang="en-US" dirty="0" smtClean="0"/>
              <a:t>が周波数の関数に変換する手法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2424222"/>
            <a:ext cx="3110023" cy="31100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71" y="2435097"/>
            <a:ext cx="3099149" cy="3099149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93801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59232" y="5534245"/>
            <a:ext cx="4285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画素は特定周波数の大きさを示す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479943" y="1398741"/>
            <a:ext cx="7052248" cy="2756990"/>
            <a:chOff x="-725388" y="1492408"/>
            <a:chExt cx="8846367" cy="345837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600" y="1492408"/>
              <a:ext cx="3458379" cy="345837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388" y="1494721"/>
              <a:ext cx="3454762" cy="3454763"/>
            </a:xfrm>
            <a:prstGeom prst="rect">
              <a:avLst/>
            </a:prstGeom>
          </p:spPr>
        </p:pic>
        <p:sp>
          <p:nvSpPr>
            <p:cNvPr id="7" name="右矢印 6"/>
            <p:cNvSpPr/>
            <p:nvPr/>
          </p:nvSpPr>
          <p:spPr>
            <a:xfrm>
              <a:off x="2941890" y="3061071"/>
              <a:ext cx="1629675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889545" y="2256557"/>
              <a:ext cx="1518566" cy="887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555272"/>
            <a:ext cx="4832906" cy="215032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変換後の画像の画素は元信号に含まれる正弦波の量を示す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</a:t>
            </a:r>
            <a:r>
              <a:rPr lang="ja-JP" altLang="en-US" sz="2000" dirty="0"/>
              <a:t>付近</a:t>
            </a:r>
            <a:r>
              <a:rPr lang="ja-JP" altLang="en-US" sz="2000" dirty="0" smtClean="0"/>
              <a:t>が低周波，外側が高周波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中央画素は，定数項（直流成分）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04485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6271172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437860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2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307063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04485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104485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271172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6437860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6271172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437860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2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4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282285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6456116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9362379" y="5561649"/>
            <a:ext cx="2829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この</a:t>
            </a:r>
            <a:r>
              <a:rPr lang="ja-JP" altLang="en-US" dirty="0"/>
              <a:t>図</a:t>
            </a:r>
            <a:r>
              <a:rPr lang="ja-JP" altLang="en-US" dirty="0" smtClean="0"/>
              <a:t>は</a:t>
            </a:r>
            <a:r>
              <a:rPr lang="ja-JP" altLang="en-US" dirty="0"/>
              <a:t>イメージ</a:t>
            </a:r>
            <a:r>
              <a:rPr lang="ja-JP" altLang="en-US" dirty="0" smtClean="0"/>
              <a:t>です</a:t>
            </a:r>
            <a:endParaRPr lang="en-US" altLang="ja-JP" dirty="0" smtClean="0"/>
          </a:p>
          <a:p>
            <a:r>
              <a:rPr lang="ja-JP" altLang="en-US" dirty="0"/>
              <a:t>本来</a:t>
            </a:r>
            <a:r>
              <a:rPr lang="ja-JP" altLang="en-US" dirty="0" smtClean="0"/>
              <a:t>は現画像と同サイズで</a:t>
            </a:r>
            <a:endParaRPr lang="en-US" altLang="ja-JP" dirty="0" smtClean="0"/>
          </a:p>
          <a:p>
            <a:r>
              <a:rPr lang="ja-JP" altLang="en-US" dirty="0" smtClean="0"/>
              <a:t>もっと細かいです</a:t>
            </a:r>
            <a:endParaRPr lang="ja-JP" altLang="en-US" dirty="0"/>
          </a:p>
        </p:txBody>
      </p:sp>
      <p:sp>
        <p:nvSpPr>
          <p:cNvPr id="237" name="正方形/長方形 236"/>
          <p:cNvSpPr/>
          <p:nvPr/>
        </p:nvSpPr>
        <p:spPr>
          <a:xfrm>
            <a:off x="477877" y="6190734"/>
            <a:ext cx="7372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任意</a:t>
            </a:r>
            <a:r>
              <a:rPr lang="ja-JP" altLang="en-US" sz="2800" b="1" dirty="0">
                <a:solidFill>
                  <a:srgbClr val="C00000"/>
                </a:solidFill>
              </a:rPr>
              <a:t>の画像はし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ましま画像の和で</a:t>
            </a:r>
            <a:r>
              <a:rPr lang="ja-JP" altLang="en-US" sz="2800" b="1" dirty="0">
                <a:solidFill>
                  <a:srgbClr val="C00000"/>
                </a:solidFill>
              </a:rPr>
              <a:t>表現できる</a:t>
            </a:r>
            <a:endParaRPr lang="en-US" altLang="ja-JP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1053738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FourierPaint.py</a:t>
            </a:r>
          </a:p>
          <a:p>
            <a:pPr marL="0" indent="0">
              <a:buNone/>
            </a:pPr>
            <a:r>
              <a:rPr lang="en-US" altLang="ja-JP" dirty="0"/>
              <a:t>FourierImg.py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8089</TotalTime>
  <Words>2419</Words>
  <Application>Microsoft Office PowerPoint</Application>
  <PresentationFormat>ワイド画面</PresentationFormat>
  <Paragraphs>820</Paragraphs>
  <Slides>61</Slides>
  <Notes>26</Notes>
  <HiddenSlides>13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9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デジタルメディア処理1</vt:lpstr>
      <vt:lpstr>デジタルメディア処理1、2017（後期）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フーリエ級数展開（の簡単な説明）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フーリエ級数展開のとても簡単な説明</vt:lpstr>
      <vt:lpstr>フーリエ級数展開のとても簡単な説明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フーリエ級数(複素数表記)</vt:lpstr>
      <vt:lpstr>フーリエ級数(複素数表記)</vt:lpstr>
      <vt:lpstr>まとめ: フーリエ級数展開</vt:lpstr>
      <vt:lpstr>Contents</vt:lpstr>
      <vt:lpstr>フーリエ変換とは</vt:lpstr>
      <vt:lpstr>離散フーリエ変換（1D）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Contents</vt:lpstr>
      <vt:lpstr>周波数フィルタリング（音）</vt:lpstr>
      <vt:lpstr>周波数フィルタリング（画像）</vt:lpstr>
      <vt:lpstr>周波数フィルタリング（画像）</vt:lpstr>
      <vt:lpstr>まとめ：離散フーリエ変換と周波数フィルタ</vt:lpstr>
      <vt:lpstr>PowerPoint プレゼンテーション</vt:lpstr>
      <vt:lpstr>フーリエ級数</vt:lpstr>
      <vt:lpstr>フーリエ級数</vt:lpstr>
      <vt:lpstr>フーリエ変換とは</vt:lpstr>
      <vt:lpstr>フーリエ変換には，少し異なる複数の定義が存在する</vt:lpstr>
      <vt:lpstr>PowerPoint プレゼンテーション</vt:lpstr>
      <vt:lpstr>畳み込み積分とフーリエ変換</vt:lpstr>
      <vt:lpstr>関数の直行性（補足資料）</vt:lpstr>
      <vt:lpstr>直行関数展開（補足資料）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264</cp:revision>
  <cp:lastPrinted>2017-09-03T08:56:43Z</cp:lastPrinted>
  <dcterms:created xsi:type="dcterms:W3CDTF">2017-01-19T02:23:36Z</dcterms:created>
  <dcterms:modified xsi:type="dcterms:W3CDTF">2017-09-03T08:56:59Z</dcterms:modified>
</cp:coreProperties>
</file>